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1pPr>
            <a:lvl2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2pPr>
            <a:lvl3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3pPr>
            <a:lvl4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4pPr>
            <a:lvl5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aitSOucL0VHZa9Z2vbRJSyAIsAz24kX8LFByQ5xQnUg/ed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odejs/node-chakracor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www.guvi.io" TargetMode="External"/><Relationship Id="rId4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url.haxx.se/download.html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1" y="-127591"/>
            <a:ext cx="14261810" cy="7336468"/>
            <a:chOff x="0" y="0"/>
            <a:chExt cx="14261808" cy="7336466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63" y="127591"/>
              <a:ext cx="13548522" cy="7081287"/>
              <a:chOff x="0" y="0"/>
              <a:chExt cx="13548520" cy="7081286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-1" y="-1"/>
                <a:ext cx="13548521" cy="70812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13548522" cy="70812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1" y="0"/>
              <a:ext cx="14261809" cy="7336468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" name="Title 1"/>
          <p:cNvSpPr txBox="1"/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pPr/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7" y="3428999"/>
            <a:ext cx="2583716" cy="2105248"/>
            <a:chOff x="0" y="0"/>
            <a:chExt cx="2583714" cy="2105247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16" cy="2105248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19" y="279071"/>
              <a:ext cx="2492276" cy="1547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pPr/>
              <a:r>
                <a:t>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: Rounded Corners 1"/>
          <p:cNvSpPr/>
          <p:nvPr/>
        </p:nvSpPr>
        <p:spPr>
          <a:xfrm>
            <a:off x="2963048" y="2519678"/>
            <a:ext cx="5598569" cy="2794002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Arrow: Down 27"/>
          <p:cNvSpPr/>
          <p:nvPr/>
        </p:nvSpPr>
        <p:spPr>
          <a:xfrm>
            <a:off x="7169956" y="5124303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5" name="Rectangle: Rounded Corners 8"/>
          <p:cNvGrpSpPr/>
          <p:nvPr/>
        </p:nvGrpSpPr>
        <p:grpSpPr>
          <a:xfrm>
            <a:off x="457198" y="1204644"/>
            <a:ext cx="11291780" cy="995171"/>
            <a:chOff x="0" y="0"/>
            <a:chExt cx="11291778" cy="995170"/>
          </a:xfrm>
        </p:grpSpPr>
        <p:sp>
          <p:nvSpPr>
            <p:cNvPr id="143" name="Rounded Rectangle"/>
            <p:cNvSpPr/>
            <p:nvPr/>
          </p:nvSpPr>
          <p:spPr>
            <a:xfrm>
              <a:off x="0" y="0"/>
              <a:ext cx="11291780" cy="99517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User Interface"/>
            <p:cNvSpPr txBox="1"/>
            <p:nvPr/>
          </p:nvSpPr>
          <p:spPr>
            <a:xfrm>
              <a:off x="94298" y="331040"/>
              <a:ext cx="1110318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User Interface</a:t>
              </a:r>
            </a:p>
          </p:txBody>
        </p:sp>
      </p:grpSp>
      <p:grpSp>
        <p:nvGrpSpPr>
          <p:cNvPr id="148" name="Rectangle: Rounded Corners 10"/>
          <p:cNvGrpSpPr/>
          <p:nvPr/>
        </p:nvGrpSpPr>
        <p:grpSpPr>
          <a:xfrm>
            <a:off x="3420250" y="2689830"/>
            <a:ext cx="4272962" cy="995171"/>
            <a:chOff x="0" y="0"/>
            <a:chExt cx="4272960" cy="995170"/>
          </a:xfrm>
        </p:grpSpPr>
        <p:sp>
          <p:nvSpPr>
            <p:cNvPr id="146" name="Rounded Rectangle"/>
            <p:cNvSpPr/>
            <p:nvPr/>
          </p:nvSpPr>
          <p:spPr>
            <a:xfrm>
              <a:off x="0" y="0"/>
              <a:ext cx="4272962" cy="99517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Browser Engine"/>
            <p:cNvSpPr txBox="1"/>
            <p:nvPr/>
          </p:nvSpPr>
          <p:spPr>
            <a:xfrm>
              <a:off x="94300" y="331040"/>
              <a:ext cx="4084361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Browser Engine </a:t>
              </a:r>
            </a:p>
          </p:txBody>
        </p:sp>
      </p:grpSp>
      <p:grpSp>
        <p:nvGrpSpPr>
          <p:cNvPr id="151" name="Rectangle: Rounded Corners 11"/>
          <p:cNvGrpSpPr/>
          <p:nvPr/>
        </p:nvGrpSpPr>
        <p:grpSpPr>
          <a:xfrm>
            <a:off x="3420250" y="4175018"/>
            <a:ext cx="4272962" cy="995171"/>
            <a:chOff x="0" y="0"/>
            <a:chExt cx="4272960" cy="995170"/>
          </a:xfrm>
        </p:grpSpPr>
        <p:sp>
          <p:nvSpPr>
            <p:cNvPr id="149" name="Rounded Rectangle"/>
            <p:cNvSpPr/>
            <p:nvPr/>
          </p:nvSpPr>
          <p:spPr>
            <a:xfrm>
              <a:off x="0" y="0"/>
              <a:ext cx="4272962" cy="995171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Rendering  Engine"/>
            <p:cNvSpPr txBox="1"/>
            <p:nvPr/>
          </p:nvSpPr>
          <p:spPr>
            <a:xfrm>
              <a:off x="94300" y="331040"/>
              <a:ext cx="4084361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Rendering  Engine </a:t>
              </a:r>
            </a:p>
          </p:txBody>
        </p:sp>
      </p:grpSp>
      <p:grpSp>
        <p:nvGrpSpPr>
          <p:cNvPr id="154" name="Rectangle: Rounded Corners 12"/>
          <p:cNvGrpSpPr/>
          <p:nvPr/>
        </p:nvGrpSpPr>
        <p:grpSpPr>
          <a:xfrm>
            <a:off x="2963048" y="5736837"/>
            <a:ext cx="1381520" cy="995171"/>
            <a:chOff x="0" y="0"/>
            <a:chExt cx="1381518" cy="995170"/>
          </a:xfrm>
        </p:grpSpPr>
        <p:sp>
          <p:nvSpPr>
            <p:cNvPr id="152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Networking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157" name="Rectangle: Rounded Corners 13"/>
          <p:cNvGrpSpPr/>
          <p:nvPr/>
        </p:nvGrpSpPr>
        <p:grpSpPr>
          <a:xfrm>
            <a:off x="5072479" y="5736837"/>
            <a:ext cx="1381519" cy="995171"/>
            <a:chOff x="0" y="0"/>
            <a:chExt cx="1381518" cy="995170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JS engine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JS engine</a:t>
              </a:r>
            </a:p>
          </p:txBody>
        </p:sp>
      </p:grpSp>
      <p:grpSp>
        <p:nvGrpSpPr>
          <p:cNvPr id="160" name="Rectangle: Rounded Corners 14"/>
          <p:cNvGrpSpPr/>
          <p:nvPr/>
        </p:nvGrpSpPr>
        <p:grpSpPr>
          <a:xfrm>
            <a:off x="7002450" y="5690954"/>
            <a:ext cx="1381519" cy="995172"/>
            <a:chOff x="0" y="0"/>
            <a:chExt cx="1381518" cy="995170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UI Backend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UI Backend</a:t>
              </a:r>
            </a:p>
          </p:txBody>
        </p:sp>
      </p:grpSp>
      <p:grpSp>
        <p:nvGrpSpPr>
          <p:cNvPr id="163" name="Rectangle: Rounded Corners 15"/>
          <p:cNvGrpSpPr/>
          <p:nvPr/>
        </p:nvGrpSpPr>
        <p:grpSpPr>
          <a:xfrm>
            <a:off x="9114564" y="2360429"/>
            <a:ext cx="995172" cy="3749964"/>
            <a:chOff x="0" y="0"/>
            <a:chExt cx="995171" cy="3749962"/>
          </a:xfrm>
        </p:grpSpPr>
        <p:sp>
          <p:nvSpPr>
            <p:cNvPr id="161" name="Rounded Rectangle"/>
            <p:cNvSpPr/>
            <p:nvPr/>
          </p:nvSpPr>
          <p:spPr>
            <a:xfrm rot="5400000">
              <a:off x="-1377397" y="1377395"/>
              <a:ext cx="3749964" cy="995172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Data Storage"/>
            <p:cNvSpPr txBox="1"/>
            <p:nvPr/>
          </p:nvSpPr>
          <p:spPr>
            <a:xfrm rot="5400000">
              <a:off x="-1283095" y="1708437"/>
              <a:ext cx="3561364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Storage</a:t>
              </a:r>
            </a:p>
          </p:txBody>
        </p:sp>
      </p:grpSp>
      <p:sp>
        <p:nvSpPr>
          <p:cNvPr id="164" name="Arrow: Down 9"/>
          <p:cNvSpPr/>
          <p:nvPr/>
        </p:nvSpPr>
        <p:spPr>
          <a:xfrm>
            <a:off x="5573667" y="2199813"/>
            <a:ext cx="379144" cy="49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Arrow: Down 17"/>
          <p:cNvSpPr/>
          <p:nvPr/>
        </p:nvSpPr>
        <p:spPr>
          <a:xfrm>
            <a:off x="5573667" y="3698726"/>
            <a:ext cx="379144" cy="49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Arrow: Down 18"/>
          <p:cNvSpPr/>
          <p:nvPr/>
        </p:nvSpPr>
        <p:spPr>
          <a:xfrm>
            <a:off x="3477031" y="5170187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Arrow: Down 21"/>
          <p:cNvSpPr/>
          <p:nvPr/>
        </p:nvSpPr>
        <p:spPr>
          <a:xfrm rot="16200000">
            <a:off x="8261394" y="2583589"/>
            <a:ext cx="319939" cy="1381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Arrow: Down 25"/>
          <p:cNvSpPr/>
          <p:nvPr/>
        </p:nvSpPr>
        <p:spPr>
          <a:xfrm>
            <a:off x="7827105" y="2219955"/>
            <a:ext cx="225957" cy="347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Arrow: Down 26"/>
          <p:cNvSpPr/>
          <p:nvPr/>
        </p:nvSpPr>
        <p:spPr>
          <a:xfrm>
            <a:off x="5483938" y="5177725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Rectangle 24"/>
          <p:cNvSpPr txBox="1"/>
          <p:nvPr/>
        </p:nvSpPr>
        <p:spPr>
          <a:xfrm>
            <a:off x="3550918" y="3477699"/>
            <a:ext cx="6004563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br/>
          </a:p>
        </p:txBody>
      </p:sp>
      <p:sp>
        <p:nvSpPr>
          <p:cNvPr id="171" name="Title 1"/>
          <p:cNvSpPr txBox="1"/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pPr/>
            <a:r>
              <a:t>Structure of a Web Browser</a:t>
            </a:r>
          </a:p>
        </p:txBody>
      </p:sp>
      <p:pic>
        <p:nvPicPr>
          <p:cNvPr id="17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51" y="2105723"/>
            <a:ext cx="2057799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: Rounded Corners 19"/>
          <p:cNvSpPr/>
          <p:nvPr/>
        </p:nvSpPr>
        <p:spPr>
          <a:xfrm>
            <a:off x="4801765" y="5633546"/>
            <a:ext cx="1963836" cy="1098461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  <p:pic>
        <p:nvPicPr>
          <p:cNvPr id="1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63500" t="18815" r="2165" b="16593"/>
          <a:stretch>
            <a:fillRect/>
          </a:stretch>
        </p:blipFill>
        <p:spPr>
          <a:xfrm>
            <a:off x="3291840" y="1282472"/>
            <a:ext cx="5029202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rcRect l="60000" t="0" r="19853" b="0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rcRect l="40029" t="0" r="40436" b="0"/>
          <a:stretch>
            <a:fillRect/>
          </a:stretch>
        </p:blipFill>
        <p:spPr>
          <a:xfrm>
            <a:off x="6156176" y="1047884"/>
            <a:ext cx="926196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28" descr="Picture 28"/>
          <p:cNvPicPr>
            <a:picLocks noChangeAspect="1"/>
          </p:cNvPicPr>
          <p:nvPr/>
        </p:nvPicPr>
        <p:blipFill>
          <a:blip r:embed="rId2">
            <a:extLst/>
          </a:blip>
          <a:srcRect l="80619" t="0" r="629" b="0"/>
          <a:stretch>
            <a:fillRect/>
          </a:stretch>
        </p:blipFill>
        <p:spPr>
          <a:xfrm>
            <a:off x="6174783" y="3919023"/>
            <a:ext cx="888983" cy="9482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Rectangle 29"/>
          <p:cNvGrpSpPr/>
          <p:nvPr/>
        </p:nvGrpSpPr>
        <p:grpSpPr>
          <a:xfrm>
            <a:off x="5289385" y="5312869"/>
            <a:ext cx="1059920" cy="457202"/>
            <a:chOff x="-1" y="0"/>
            <a:chExt cx="1059919" cy="457201"/>
          </a:xfrm>
        </p:grpSpPr>
        <p:sp>
          <p:nvSpPr>
            <p:cNvPr id="184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  <p:sp>
          <p:nvSpPr>
            <p:cNvPr id="185" name="Webkit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Webkit</a:t>
              </a:r>
            </a:p>
          </p:txBody>
        </p:sp>
      </p:grpSp>
      <p:grpSp>
        <p:nvGrpSpPr>
          <p:cNvPr id="189" name="Rectangle 30"/>
          <p:cNvGrpSpPr/>
          <p:nvPr/>
        </p:nvGrpSpPr>
        <p:grpSpPr>
          <a:xfrm>
            <a:off x="6889245" y="5312869"/>
            <a:ext cx="1093666" cy="457202"/>
            <a:chOff x="-1" y="0"/>
            <a:chExt cx="1093665" cy="457201"/>
          </a:xfrm>
        </p:grpSpPr>
        <p:sp>
          <p:nvSpPr>
            <p:cNvPr id="187" name="Rectangle"/>
            <p:cNvSpPr/>
            <p:nvPr/>
          </p:nvSpPr>
          <p:spPr>
            <a:xfrm>
              <a:off x="-2" y="-1"/>
              <a:ext cx="1093666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Nitro"/>
            <p:cNvSpPr txBox="1"/>
            <p:nvPr/>
          </p:nvSpPr>
          <p:spPr>
            <a:xfrm>
              <a:off x="45719" y="62056"/>
              <a:ext cx="1002225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Nitro</a:t>
              </a:r>
            </a:p>
          </p:txBody>
        </p:sp>
      </p:grpSp>
      <p:sp>
        <p:nvSpPr>
          <p:cNvPr id="190" name="Rectangle: Rounded Corners 31"/>
          <p:cNvSpPr/>
          <p:nvPr/>
        </p:nvSpPr>
        <p:spPr>
          <a:xfrm>
            <a:off x="5139063" y="3739250"/>
            <a:ext cx="3177606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1" name="Picture 32" descr="Picture 32"/>
          <p:cNvPicPr>
            <a:picLocks noChangeAspect="1"/>
          </p:cNvPicPr>
          <p:nvPr/>
        </p:nvPicPr>
        <p:blipFill>
          <a:blip r:embed="rId2">
            <a:extLst/>
          </a:blip>
          <a:srcRect l="0" t="0" r="79855" b="0"/>
          <a:stretch>
            <a:fillRect/>
          </a:stretch>
        </p:blipFill>
        <p:spPr>
          <a:xfrm>
            <a:off x="1749144" y="1163022"/>
            <a:ext cx="955139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Rectangle 33"/>
          <p:cNvGrpSpPr/>
          <p:nvPr/>
        </p:nvGrpSpPr>
        <p:grpSpPr>
          <a:xfrm>
            <a:off x="1743915" y="2372966"/>
            <a:ext cx="1059921" cy="457202"/>
            <a:chOff x="-1" y="0"/>
            <a:chExt cx="1059919" cy="457201"/>
          </a:xfrm>
        </p:grpSpPr>
        <p:sp>
          <p:nvSpPr>
            <p:cNvPr id="192" name="Rectangle"/>
            <p:cNvSpPr/>
            <p:nvPr/>
          </p:nvSpPr>
          <p:spPr>
            <a:xfrm>
              <a:off x="-2" y="-1"/>
              <a:ext cx="1059921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Blink"/>
            <p:cNvSpPr txBox="1"/>
            <p:nvPr/>
          </p:nvSpPr>
          <p:spPr>
            <a:xfrm>
              <a:off x="45719" y="62056"/>
              <a:ext cx="96848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Blink</a:t>
              </a:r>
            </a:p>
          </p:txBody>
        </p:sp>
      </p:grpSp>
      <p:grpSp>
        <p:nvGrpSpPr>
          <p:cNvPr id="197" name="Rectangle 34"/>
          <p:cNvGrpSpPr/>
          <p:nvPr/>
        </p:nvGrpSpPr>
        <p:grpSpPr>
          <a:xfrm>
            <a:off x="3194555" y="2372966"/>
            <a:ext cx="1059920" cy="457202"/>
            <a:chOff x="-1" y="0"/>
            <a:chExt cx="1059919" cy="457201"/>
          </a:xfrm>
        </p:grpSpPr>
        <p:sp>
          <p:nvSpPr>
            <p:cNvPr id="195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V8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V8</a:t>
              </a:r>
            </a:p>
          </p:txBody>
        </p:sp>
      </p:grpSp>
      <p:sp>
        <p:nvSpPr>
          <p:cNvPr id="198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1" name="Rectangle 43"/>
          <p:cNvGrpSpPr/>
          <p:nvPr/>
        </p:nvGrpSpPr>
        <p:grpSpPr>
          <a:xfrm>
            <a:off x="5265512" y="2362328"/>
            <a:ext cx="1059920" cy="457202"/>
            <a:chOff x="-1" y="0"/>
            <a:chExt cx="1059919" cy="457201"/>
          </a:xfrm>
        </p:grpSpPr>
        <p:sp>
          <p:nvSpPr>
            <p:cNvPr id="199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Gecko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Gecko</a:t>
              </a:r>
            </a:p>
          </p:txBody>
        </p:sp>
      </p:grpSp>
      <p:grpSp>
        <p:nvGrpSpPr>
          <p:cNvPr id="204" name="Rectangle 44"/>
          <p:cNvGrpSpPr/>
          <p:nvPr/>
        </p:nvGrpSpPr>
        <p:grpSpPr>
          <a:xfrm>
            <a:off x="6497849" y="2362328"/>
            <a:ext cx="1659579" cy="457202"/>
            <a:chOff x="0" y="0"/>
            <a:chExt cx="1659577" cy="457201"/>
          </a:xfrm>
        </p:grpSpPr>
        <p:sp>
          <p:nvSpPr>
            <p:cNvPr id="202" name="Rectangle"/>
            <p:cNvSpPr/>
            <p:nvPr/>
          </p:nvSpPr>
          <p:spPr>
            <a:xfrm>
              <a:off x="0" y="-1"/>
              <a:ext cx="1659578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" name="SpiderMonkey"/>
            <p:cNvSpPr txBox="1"/>
            <p:nvPr/>
          </p:nvSpPr>
          <p:spPr>
            <a:xfrm>
              <a:off x="45720" y="62056"/>
              <a:ext cx="156813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SpiderMonkey</a:t>
              </a:r>
            </a:p>
          </p:txBody>
        </p:sp>
      </p:grpSp>
      <p:sp>
        <p:nvSpPr>
          <p:cNvPr id="205" name="Rectangle: Rounded Corners 45"/>
          <p:cNvSpPr/>
          <p:nvPr/>
        </p:nvSpPr>
        <p:spPr>
          <a:xfrm>
            <a:off x="5139063" y="814917"/>
            <a:ext cx="3177606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8" name="Rectangle 47"/>
          <p:cNvGrpSpPr/>
          <p:nvPr/>
        </p:nvGrpSpPr>
        <p:grpSpPr>
          <a:xfrm>
            <a:off x="1290596" y="5142931"/>
            <a:ext cx="1828802" cy="707069"/>
            <a:chOff x="0" y="0"/>
            <a:chExt cx="1828800" cy="707067"/>
          </a:xfrm>
        </p:grpSpPr>
        <p:sp>
          <p:nvSpPr>
            <p:cNvPr id="206" name="Rectangle"/>
            <p:cNvSpPr/>
            <p:nvPr/>
          </p:nvSpPr>
          <p:spPr>
            <a:xfrm>
              <a:off x="0" y="0"/>
              <a:ext cx="1828801" cy="707068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Trident – IE…"/>
            <p:cNvSpPr/>
            <p:nvPr/>
          </p:nvSpPr>
          <p:spPr>
            <a:xfrm>
              <a:off x="45719" y="353532"/>
              <a:ext cx="17373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11" name="Rectangle 48"/>
          <p:cNvGrpSpPr/>
          <p:nvPr/>
        </p:nvGrpSpPr>
        <p:grpSpPr>
          <a:xfrm>
            <a:off x="3194555" y="5312869"/>
            <a:ext cx="1059920" cy="457202"/>
            <a:chOff x="-1" y="0"/>
            <a:chExt cx="1059919" cy="457201"/>
          </a:xfrm>
        </p:grpSpPr>
        <p:sp>
          <p:nvSpPr>
            <p:cNvPr id="209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0" name="Chakra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Chakra</a:t>
              </a:r>
            </a:p>
          </p:txBody>
        </p:sp>
      </p:grpSp>
      <p:sp>
        <p:nvSpPr>
          <p:cNvPr id="212" name="Rectangle: Rounded Corners 49"/>
          <p:cNvSpPr/>
          <p:nvPr/>
        </p:nvSpPr>
        <p:spPr>
          <a:xfrm>
            <a:off x="884773" y="3739250"/>
            <a:ext cx="3535930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25" y="4061142"/>
            <a:ext cx="888984" cy="88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58" descr="Picture 5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0975" y="4061142"/>
            <a:ext cx="1403500" cy="935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Rectangle 19"/>
          <p:cNvGrpSpPr/>
          <p:nvPr/>
        </p:nvGrpSpPr>
        <p:grpSpPr>
          <a:xfrm>
            <a:off x="9895366" y="1079819"/>
            <a:ext cx="1932673" cy="711963"/>
            <a:chOff x="-1" y="-1"/>
            <a:chExt cx="1932671" cy="711962"/>
          </a:xfrm>
        </p:grpSpPr>
        <p:sp>
          <p:nvSpPr>
            <p:cNvPr id="215" name="Rectangle"/>
            <p:cNvSpPr/>
            <p:nvPr/>
          </p:nvSpPr>
          <p:spPr>
            <a:xfrm>
              <a:off x="-2" y="-2"/>
              <a:ext cx="1932673" cy="71196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Rendering Engine"/>
            <p:cNvSpPr txBox="1"/>
            <p:nvPr/>
          </p:nvSpPr>
          <p:spPr>
            <a:xfrm>
              <a:off x="45719" y="189435"/>
              <a:ext cx="184123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Rendering Engine</a:t>
              </a:r>
            </a:p>
          </p:txBody>
        </p:sp>
      </p:grpSp>
      <p:grpSp>
        <p:nvGrpSpPr>
          <p:cNvPr id="220" name="Rectangle 20"/>
          <p:cNvGrpSpPr/>
          <p:nvPr/>
        </p:nvGrpSpPr>
        <p:grpSpPr>
          <a:xfrm>
            <a:off x="9877634" y="1834114"/>
            <a:ext cx="1932672" cy="711962"/>
            <a:chOff x="-1" y="0"/>
            <a:chExt cx="1932671" cy="711960"/>
          </a:xfrm>
        </p:grpSpPr>
        <p:sp>
          <p:nvSpPr>
            <p:cNvPr id="218" name="Rectangle"/>
            <p:cNvSpPr/>
            <p:nvPr/>
          </p:nvSpPr>
          <p:spPr>
            <a:xfrm>
              <a:off x="-2" y="-1"/>
              <a:ext cx="1932673" cy="711962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JS Engine"/>
            <p:cNvSpPr txBox="1"/>
            <p:nvPr/>
          </p:nvSpPr>
          <p:spPr>
            <a:xfrm>
              <a:off x="45719" y="189435"/>
              <a:ext cx="184123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JavaScript engine or ECMAScript engines</a:t>
            </a:r>
          </a:p>
        </p:txBody>
      </p:sp>
      <p:pic>
        <p:nvPicPr>
          <p:cNvPr id="2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4417" t="21185" r="2917" b="17333"/>
          <a:stretch>
            <a:fillRect/>
          </a:stretch>
        </p:blipFill>
        <p:spPr>
          <a:xfrm>
            <a:off x="121917" y="1381760"/>
            <a:ext cx="11900178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 Box 2"/>
          <p:cNvSpPr txBox="1"/>
          <p:nvPr/>
        </p:nvSpPr>
        <p:spPr>
          <a:xfrm>
            <a:off x="5119286" y="2019300"/>
            <a:ext cx="196771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Scheme</a:t>
            </a:r>
          </a:p>
        </p:txBody>
      </p:sp>
      <p:sp>
        <p:nvSpPr>
          <p:cNvPr id="227" name="Text Box 3"/>
          <p:cNvSpPr txBox="1"/>
          <p:nvPr/>
        </p:nvSpPr>
        <p:spPr>
          <a:xfrm>
            <a:off x="8106564" y="2019300"/>
            <a:ext cx="97949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Self</a:t>
            </a:r>
          </a:p>
        </p:txBody>
      </p:sp>
      <p:sp>
        <p:nvSpPr>
          <p:cNvPr id="228" name="Line 4"/>
          <p:cNvSpPr/>
          <p:nvPr/>
        </p:nvSpPr>
        <p:spPr>
          <a:xfrm flipH="1" flipV="1">
            <a:off x="3657598" y="2743199"/>
            <a:ext cx="2133603" cy="15240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9" name="Line 7"/>
          <p:cNvSpPr/>
          <p:nvPr/>
        </p:nvSpPr>
        <p:spPr>
          <a:xfrm>
            <a:off x="6019798" y="2743199"/>
            <a:ext cx="152403" cy="15240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0" name="Text Box 8"/>
          <p:cNvSpPr txBox="1"/>
          <p:nvPr/>
        </p:nvSpPr>
        <p:spPr>
          <a:xfrm>
            <a:off x="2962641" y="2019300"/>
            <a:ext cx="117718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231" name="Text Box 9"/>
          <p:cNvSpPr txBox="1"/>
          <p:nvPr/>
        </p:nvSpPr>
        <p:spPr>
          <a:xfrm>
            <a:off x="4795434" y="4343399"/>
            <a:ext cx="247571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32" name="Line 10"/>
          <p:cNvSpPr/>
          <p:nvPr/>
        </p:nvSpPr>
        <p:spPr>
          <a:xfrm flipV="1">
            <a:off x="6553200" y="2895599"/>
            <a:ext cx="2057402" cy="13716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3" name="Line 4"/>
          <p:cNvSpPr/>
          <p:nvPr/>
        </p:nvSpPr>
        <p:spPr>
          <a:xfrm flipH="1" flipV="1">
            <a:off x="3728719" y="2743199"/>
            <a:ext cx="2133603" cy="1524002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4" name="Line 7"/>
          <p:cNvSpPr/>
          <p:nvPr/>
        </p:nvSpPr>
        <p:spPr>
          <a:xfrm>
            <a:off x="6095998" y="2727186"/>
            <a:ext cx="147322" cy="154001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5" name="Line 10"/>
          <p:cNvSpPr/>
          <p:nvPr/>
        </p:nvSpPr>
        <p:spPr>
          <a:xfrm flipV="1">
            <a:off x="6624318" y="2895599"/>
            <a:ext cx="2057402" cy="1371602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ntent Placeholder 2"/>
          <p:cNvSpPr txBox="1"/>
          <p:nvPr>
            <p:ph type="body" idx="1"/>
          </p:nvPr>
        </p:nvSpPr>
        <p:spPr>
          <a:xfrm>
            <a:off x="499727" y="467831"/>
            <a:ext cx="11291780" cy="6039296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n-lt"/>
                <a:ea typeface="+mn-ea"/>
                <a:cs typeface="+mn-cs"/>
                <a:sym typeface="Helvetica"/>
              </a:defRPr>
            </a:pPr>
            <a:r>
              <a:t>Google Chrome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Blink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Fork of WebKit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C++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Developed in-house by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https://docs.google.com/document/d/1aitSOucL0VHZa9Z2vbRJSyAIsAz24kX8LFByQ5xQnUg/edit</a:t>
            </a:r>
          </a:p>
          <a:p>
            <a:pPr lvl="1" marL="0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V8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n-lt"/>
                <a:ea typeface="+mn-ea"/>
                <a:cs typeface="+mn-cs"/>
                <a:sym typeface="Helvetica"/>
              </a:defRPr>
            </a:pPr>
            <a:r>
              <a:t>Mozilla Firefox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Gecko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Developed in-house by Mozilla</a:t>
            </a:r>
            <a:br>
              <a:rPr b="0">
                <a:latin typeface="+mj-lt"/>
                <a:ea typeface="+mj-ea"/>
                <a:cs typeface="+mj-cs"/>
                <a:sym typeface="Calibri"/>
              </a:rPr>
            </a:br>
            <a:r>
              <a:rPr b="0">
                <a:latin typeface="+mj-lt"/>
                <a:ea typeface="+mj-ea"/>
                <a:cs typeface="+mj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!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SpiderMonkey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ntent Placeholder 2"/>
          <p:cNvSpPr txBox="1"/>
          <p:nvPr>
            <p:ph type="body" idx="1"/>
          </p:nvPr>
        </p:nvSpPr>
        <p:spPr>
          <a:xfrm>
            <a:off x="446566" y="297710"/>
            <a:ext cx="10907236" cy="5879255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Safari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WebKit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of the </a:t>
            </a:r>
            <a:r>
              <a:t>KHTML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t>KJS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Nitro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)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Edge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EdgeHTML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that was made not-shitty.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Chakra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j-lt"/>
                <a:ea typeface="+mj-ea"/>
                <a:cs typeface="+mj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here as a project of the node organization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ntent Placeholder 2"/>
          <p:cNvSpPr txBox="1"/>
          <p:nvPr>
            <p:ph type="body" idx="1"/>
          </p:nvPr>
        </p:nvSpPr>
        <p:spPr>
          <a:xfrm>
            <a:off x="425300" y="393403"/>
            <a:ext cx="10928502" cy="5783562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Opera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Blink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V8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Internet Explorer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Trident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1362890" y="5846544"/>
            <a:ext cx="10217333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Common Internet protocols</a:t>
            </a:r>
          </a:p>
        </p:txBody>
      </p:sp>
      <p:sp>
        <p:nvSpPr>
          <p:cNvPr id="244" name="Content Placeholder 2"/>
          <p:cNvSpPr txBox="1"/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TCP/IP </a:t>
            </a:r>
          </a:p>
          <a:p>
            <a:pPr/>
            <a:r>
              <a:t>HTTP / HTTPS</a:t>
            </a:r>
          </a:p>
          <a:p>
            <a:pPr/>
            <a:r>
              <a:t>FTP </a:t>
            </a:r>
          </a:p>
        </p:txBody>
      </p:sp>
      <p:pic>
        <p:nvPicPr>
          <p:cNvPr id="24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2983" y="1203434"/>
            <a:ext cx="9209832" cy="5654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4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Why IP address when we have MAC address</a:t>
            </a:r>
          </a:p>
          <a:p>
            <a:pPr/>
            <a:r>
              <a:t>Why they are called as ports ? Why we need ports? </a:t>
            </a:r>
          </a:p>
          <a:p>
            <a:pPr/>
          </a:p>
          <a:p>
            <a:pPr/>
          </a:p>
          <a:p>
            <a:pPr/>
            <a:r>
              <a:t>IMEA – MAC</a:t>
            </a:r>
          </a:p>
          <a:p>
            <a:pPr/>
            <a:r>
              <a:t>IP – Mobile Number</a:t>
            </a:r>
          </a:p>
          <a:p>
            <a:pPr/>
            <a:r>
              <a:t>Port – USB / C-type</a:t>
            </a:r>
          </a:p>
        </p:txBody>
      </p:sp>
      <p:pic>
        <p:nvPicPr>
          <p:cNvPr id="2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</a:t>
            </a:r>
          </a:p>
        </p:txBody>
      </p:sp>
      <p:sp>
        <p:nvSpPr>
          <p:cNvPr id="252" name="Rectangle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Hypertext Transport Protocol</a:t>
            </a:r>
          </a:p>
          <a:p>
            <a:pPr/>
            <a:r>
              <a:t>Language of the Web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pPr/>
            <a:r>
              <a:t>TCP port 80 (443 secure)</a:t>
            </a:r>
          </a:p>
          <a:p>
            <a:pPr/>
            <a:r>
              <a:t>RFC 2616 (ver 1.1)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HTTP</a:t>
            </a:r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HTTP/0.9 – The one-line protocol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HTTP/1.0 – Building extensibility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How the Server looks at the URL</a:t>
            </a:r>
          </a:p>
        </p:txBody>
      </p:sp>
      <p:sp>
        <p:nvSpPr>
          <p:cNvPr id="258" name="Content Placeholder 2"/>
          <p:cNvSpPr txBox="1"/>
          <p:nvPr>
            <p:ph type="body" sz="quarter" idx="1"/>
          </p:nvPr>
        </p:nvSpPr>
        <p:spPr>
          <a:xfrm>
            <a:off x="38138" y="2272870"/>
            <a:ext cx="11124738" cy="6413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http://www.guvi.io:80/index.html</a:t>
            </a:r>
          </a:p>
        </p:txBody>
      </p:sp>
      <p:pic>
        <p:nvPicPr>
          <p:cNvPr id="2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49657" t="0" r="0" b="0"/>
          <a:stretch>
            <a:fillRect/>
          </a:stretch>
        </p:blipFill>
        <p:spPr>
          <a:xfrm>
            <a:off x="-30165" y="2532545"/>
            <a:ext cx="6022489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 9"/>
          <p:cNvSpPr txBox="1"/>
          <p:nvPr/>
        </p:nvSpPr>
        <p:spPr>
          <a:xfrm>
            <a:off x="8642738" y="2162150"/>
            <a:ext cx="3579424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61" name="Rectangle 10"/>
          <p:cNvSpPr/>
          <p:nvPr/>
        </p:nvSpPr>
        <p:spPr>
          <a:xfrm>
            <a:off x="470058" y="4914844"/>
            <a:ext cx="4772809" cy="5613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http://www.guvi.io</a:t>
            </a:r>
          </a:p>
        </p:txBody>
      </p:sp>
      <p:sp>
        <p:nvSpPr>
          <p:cNvPr id="262" name="Line 4"/>
          <p:cNvSpPr/>
          <p:nvPr/>
        </p:nvSpPr>
        <p:spPr>
          <a:xfrm>
            <a:off x="6024298" y="4138493"/>
            <a:ext cx="2892426" cy="2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3" name="Text Box 5"/>
          <p:cNvSpPr txBox="1"/>
          <p:nvPr/>
        </p:nvSpPr>
        <p:spPr>
          <a:xfrm>
            <a:off x="6439775" y="3768133"/>
            <a:ext cx="1750319" cy="345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64" name="Line 6"/>
          <p:cNvSpPr/>
          <p:nvPr/>
        </p:nvSpPr>
        <p:spPr>
          <a:xfrm flipV="1">
            <a:off x="6176695" y="4727456"/>
            <a:ext cx="2740028" cy="1905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Text Box 7"/>
          <p:cNvSpPr txBox="1"/>
          <p:nvPr/>
        </p:nvSpPr>
        <p:spPr>
          <a:xfrm>
            <a:off x="6447385" y="4894464"/>
            <a:ext cx="1887502" cy="59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66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3717" y="2924892"/>
            <a:ext cx="2894905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Content Placeholder 2"/>
          <p:cNvSpPr txBox="1"/>
          <p:nvPr/>
        </p:nvSpPr>
        <p:spPr>
          <a:xfrm>
            <a:off x="185418" y="6283255"/>
            <a:ext cx="6022582" cy="92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Default browser method is GET</a:t>
            </a:r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5"/>
      <p:bldP build="whole" bldLvl="1" animBg="1" rev="0" advAuto="0" spid="263" grpId="4"/>
      <p:bldP build="whole" bldLvl="1" animBg="1" rev="0" advAuto="0" spid="261" grpId="2"/>
      <p:bldP build="whole" bldLvl="1" animBg="1" rev="0" advAuto="0" spid="260" grpId="6"/>
      <p:bldP build="whole" bldLvl="1" animBg="1" rev="0" advAuto="0" spid="266" grpId="7"/>
      <p:bldP build="whole" bldLvl="1" animBg="1" rev="0" advAuto="0" spid="265" grpId="8"/>
      <p:bldP build="whole" bldLvl="1" animBg="1" rev="0" advAuto="0" spid="264" grpId="9"/>
      <p:bldP build="p" bldLvl="5" animBg="1" rev="0" advAuto="0" spid="267" grpId="10"/>
      <p:bldP build="whole" bldLvl="1" animBg="1" rev="0" advAuto="0" spid="259" grpId="1"/>
      <p:bldP build="p" bldLvl="1" animBg="1" rev="0" advAuto="0" spid="258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CURL</a:t>
            </a:r>
          </a:p>
        </p:txBody>
      </p:sp>
      <p:sp>
        <p:nvSpPr>
          <p:cNvPr id="270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https://curl.haxx.se/download.html</a:t>
            </a:r>
          </a:p>
          <a:p>
            <a:pPr/>
            <a:r>
              <a:t>Veiw src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www.example.com</a:t>
            </a:r>
          </a:p>
          <a:p>
            <a:pPr/>
            <a:r>
              <a:t>curl -i example.com</a:t>
            </a:r>
          </a:p>
        </p:txBody>
      </p:sp>
      <p:sp>
        <p:nvSpPr>
          <p:cNvPr id="271" name="Rectangle 3"/>
          <p:cNvSpPr txBox="1"/>
          <p:nvPr/>
        </p:nvSpPr>
        <p:spPr>
          <a:xfrm>
            <a:off x="5303518" y="3054057"/>
            <a:ext cx="6004563" cy="3546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HTTP/1.1 200 OK</a:t>
            </a:r>
          </a:p>
          <a:p>
            <a:pPr/>
            <a:r>
              <a:t>Age: 257088</a:t>
            </a:r>
          </a:p>
          <a:p>
            <a:pPr/>
            <a:r>
              <a:t>Cache-Control: max-age=604800</a:t>
            </a:r>
          </a:p>
          <a:p>
            <a:pPr/>
            <a:r>
              <a:t>Content-Type: text/html; charset=UTF-8</a:t>
            </a:r>
          </a:p>
          <a:p>
            <a:pPr/>
            <a:r>
              <a:t>Date: Sun, 26 Jan 2020 12:56:40 GMT</a:t>
            </a:r>
          </a:p>
          <a:p>
            <a:pPr/>
            <a:r>
              <a:t>Etag: "3147526947+gzip+ident"</a:t>
            </a:r>
          </a:p>
          <a:p>
            <a:pPr/>
            <a:r>
              <a:t>Expires: Sun, 02 Feb 2020 12:56:40 GMT</a:t>
            </a:r>
          </a:p>
          <a:p>
            <a:pPr/>
            <a:r>
              <a:t>Last-Modified: Thu, 17 Oct 2019 07:18:26 GMT</a:t>
            </a:r>
          </a:p>
          <a:p>
            <a:pPr/>
            <a:r>
              <a:t>Server: ECS (oxr/8313)</a:t>
            </a:r>
          </a:p>
          <a:p>
            <a:pPr/>
            <a:r>
              <a:t>Vary: Accept-Encoding</a:t>
            </a:r>
          </a:p>
          <a:p>
            <a:pPr/>
            <a:r>
              <a:t>X-Cache: HIT</a:t>
            </a:r>
          </a:p>
          <a:p>
            <a:pPr/>
            <a:r>
              <a:t>Content-Length: 1256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2"/>
          <p:cNvSpPr txBox="1"/>
          <p:nvPr>
            <p:ph type="title"/>
          </p:nvPr>
        </p:nvSpPr>
        <p:spPr>
          <a:xfrm>
            <a:off x="1904998" y="417512"/>
            <a:ext cx="5646742" cy="573090"/>
          </a:xfrm>
          <a:prstGeom prst="rect">
            <a:avLst/>
          </a:prstGeom>
        </p:spPr>
        <p:txBody>
          <a:bodyPr/>
          <a:lstStyle>
            <a:lvl1pPr defTabSz="886967">
              <a:defRPr sz="3700"/>
            </a:lvl1pPr>
          </a:lstStyle>
          <a:p>
            <a:pPr/>
            <a:r>
              <a:t>Web Content</a:t>
            </a:r>
          </a:p>
        </p:txBody>
      </p:sp>
      <p:sp>
        <p:nvSpPr>
          <p:cNvPr id="274" name="Rectangle 3"/>
          <p:cNvSpPr txBox="1"/>
          <p:nvPr>
            <p:ph type="body" idx="1"/>
          </p:nvPr>
        </p:nvSpPr>
        <p:spPr>
          <a:xfrm>
            <a:off x="261258" y="1220786"/>
            <a:ext cx="12066814" cy="5224466"/>
          </a:xfrm>
          <a:prstGeom prst="rect">
            <a:avLst/>
          </a:prstGeom>
        </p:spPr>
        <p:txBody>
          <a:bodyPr/>
          <a:lstStyle/>
          <a:p>
            <a:pPr/>
            <a:r>
              <a:t>Web servers return 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content</a:t>
            </a:r>
            <a:r>
              <a:t> to clients</a:t>
            </a:r>
          </a:p>
          <a:p>
            <a:pPr lvl="1" marL="685800" indent="-228600">
              <a:spcBef>
                <a:spcPts val="500"/>
              </a:spcBef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content: </a:t>
            </a:r>
            <a:r>
              <a:rPr i="0">
                <a:latin typeface="+mj-lt"/>
                <a:ea typeface="+mj-ea"/>
                <a:cs typeface="+mj-cs"/>
                <a:sym typeface="Calibri"/>
              </a:rPr>
              <a:t>a sequence of bytes with an associated MIME (Multipurpose Internet Mail Extensions) type</a:t>
            </a:r>
          </a:p>
          <a:p>
            <a:pPr/>
            <a:r>
              <a:t>Example MIME types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	     		  HTML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	     		  Unformatted text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 Postcript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   		  Binary image encoded in GIF format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                 		  Binary image encoded in JPEG</a:t>
            </a:r>
          </a:p>
          <a:p>
            <a:pPr lvl="1" marL="0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0" name="Content Placeholder 9" descr="Content Placeholder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060" y="0"/>
            <a:ext cx="3163189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5326" y="4279107"/>
            <a:ext cx="3958603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Rectangle 12"/>
          <p:cNvSpPr txBox="1"/>
          <p:nvPr/>
        </p:nvSpPr>
        <p:spPr>
          <a:xfrm>
            <a:off x="493791" y="6070942"/>
            <a:ext cx="6004563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6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Rectangle 5"/>
          <p:cNvSpPr/>
          <p:nvPr/>
        </p:nvSpPr>
        <p:spPr>
          <a:xfrm>
            <a:off x="-1" y="6488667"/>
            <a:ext cx="12070082" cy="333086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18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365124"/>
            <a:ext cx="8698232" cy="651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749" y="0"/>
            <a:ext cx="8519755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1"/>
          <p:cNvSpPr txBox="1"/>
          <p:nvPr>
            <p:ph type="title"/>
          </p:nvPr>
        </p:nvSpPr>
        <p:spPr>
          <a:xfrm>
            <a:off x="763771" y="5774230"/>
            <a:ext cx="10515601" cy="1325565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pPr/>
            <a:r>
              <a:t>Browser War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 Placeholder 5"/>
          <p:cNvSpPr txBox="1"/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  <p:sp>
        <p:nvSpPr>
          <p:cNvPr id="128" name="Rectangle 3"/>
          <p:cNvSpPr txBox="1"/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68"/>
            </a:pPr>
            <a:r>
              <a:t>Created by Netscape - 1995</a:t>
            </a:r>
          </a:p>
          <a:p>
            <a:pPr lvl="1" marL="678941" indent="-226313" defTabSz="905255">
              <a:spcBef>
                <a:spcPts val="400"/>
              </a:spcBef>
              <a:defRPr sz="2772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IE and Netscape renderings are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slightly different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Standardized today as ECMAScript</a:t>
            </a:r>
          </a:p>
        </p:txBody>
      </p:sp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0856" y="1273393"/>
            <a:ext cx="3414825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21" y="129582"/>
            <a:ext cx="10930139" cy="6598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rcRect l="36210" t="41050" r="34695" b="34258"/>
          <a:stretch>
            <a:fillRect/>
          </a:stretch>
        </p:blipFill>
        <p:spPr>
          <a:xfrm>
            <a:off x="-2" y="0"/>
            <a:ext cx="6273212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Rectangle 8"/>
          <p:cNvSpPr txBox="1"/>
          <p:nvPr/>
        </p:nvSpPr>
        <p:spPr>
          <a:xfrm>
            <a:off x="7988272" y="558283"/>
            <a:ext cx="3932408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We will only allow at most 20 nested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